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42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F504-2EFD-4117-A4D9-11C4C13D4A54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EE8D212-5629-43FD-B799-F68E2C71A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F504-2EFD-4117-A4D9-11C4C13D4A54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8D212-5629-43FD-B799-F68E2C71A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F504-2EFD-4117-A4D9-11C4C13D4A54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8D212-5629-43FD-B799-F68E2C71A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F504-2EFD-4117-A4D9-11C4C13D4A54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EE8D212-5629-43FD-B799-F68E2C71A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F504-2EFD-4117-A4D9-11C4C13D4A54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8D212-5629-43FD-B799-F68E2C71A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F504-2EFD-4117-A4D9-11C4C13D4A54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8D212-5629-43FD-B799-F68E2C71A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F504-2EFD-4117-A4D9-11C4C13D4A54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EE8D212-5629-43FD-B799-F68E2C71A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F504-2EFD-4117-A4D9-11C4C13D4A54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8D212-5629-43FD-B799-F68E2C71A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F504-2EFD-4117-A4D9-11C4C13D4A54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8D212-5629-43FD-B799-F68E2C71A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F504-2EFD-4117-A4D9-11C4C13D4A54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8D212-5629-43FD-B799-F68E2C71A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F504-2EFD-4117-A4D9-11C4C13D4A54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8D212-5629-43FD-B799-F68E2C71A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DA5F504-2EFD-4117-A4D9-11C4C13D4A54}" type="datetimeFigureOut">
              <a:rPr lang="ru-RU" smtClean="0"/>
              <a:pPr/>
              <a:t>23.05.2018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EE8D212-5629-43FD-B799-F68E2C71A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ÐÐ°ÑÑÐ¸Ð½ÐºÐ¸ Ð¿Ð¾ Ð·Ð°Ð¿ÑÐ¾ÑÑ Ð¤Ð¾Ð½ ÐÐ°Ð³ÐµÑÑÐ°Ð½"/>
          <p:cNvPicPr>
            <a:picLocks noChangeAspect="1" noChangeArrowheads="1"/>
          </p:cNvPicPr>
          <p:nvPr/>
        </p:nvPicPr>
        <p:blipFill>
          <a:blip r:embed="rId2" cstate="print"/>
          <a:srcRect b="66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8784976" cy="5570756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«ДЕТСКИЙ САД № 6 «ОРЛЕНОК»</a:t>
            </a:r>
          </a:p>
          <a:p>
            <a:pPr algn="ctr"/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Городского округа</a:t>
            </a:r>
          </a:p>
          <a:p>
            <a:pPr algn="ctr"/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«город Дагестанские Огни</a:t>
            </a:r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4000" b="1" dirty="0">
              <a:ln>
                <a:solidFill>
                  <a:srgbClr val="FFFF00"/>
                </a:solidFill>
              </a:ln>
              <a:solidFill>
                <a:srgbClr val="00B050"/>
              </a:solidFill>
              <a:latin typeface="Monotype Corsiva" pitchFamily="66" charset="0"/>
            </a:endParaRPr>
          </a:p>
          <a:p>
            <a:r>
              <a:rPr lang="ru-RU" sz="3600" b="1" dirty="0"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latin typeface="Monotype Corsiva" pitchFamily="66" charset="0"/>
              </a:rPr>
              <a:t>«Нравственно-патриотическое воспитание детей дошкольного возраста  как одно из приоритетных направлений  функционирования </a:t>
            </a:r>
            <a:r>
              <a:rPr lang="ru-RU" sz="3600" b="1" dirty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latin typeface="Monotype Corsiva" pitchFamily="66" charset="0"/>
              </a:rPr>
              <a:t> </a:t>
            </a:r>
            <a:r>
              <a:rPr lang="ru-RU" sz="3600" b="1" dirty="0"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latin typeface="Monotype Corsiva" pitchFamily="66" charset="0"/>
              </a:rPr>
              <a:t>дошкольного образовательного учреждения</a:t>
            </a:r>
            <a:r>
              <a:rPr lang="ru-RU" sz="3600" b="1" dirty="0"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latin typeface="Monotype Corsiva" pitchFamily="66" charset="0"/>
              </a:rPr>
              <a:t>»</a:t>
            </a:r>
          </a:p>
          <a:p>
            <a:r>
              <a:rPr lang="ru-RU" sz="4200" b="1" dirty="0"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latin typeface="Monotype Corsiva" pitchFamily="66" charset="0"/>
              </a:rPr>
              <a:t>Руководитель: Заведующая МБДОУ№6 «</a:t>
            </a:r>
            <a:r>
              <a:rPr lang="ru-RU" sz="4200" b="1"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  <a:latin typeface="Monotype Corsiva" pitchFamily="66" charset="0"/>
              </a:rPr>
              <a:t>Орленок» М.Г.Султанова</a:t>
            </a:r>
            <a:endParaRPr lang="ru-RU" sz="4200" dirty="0">
              <a:ln>
                <a:solidFill>
                  <a:srgbClr val="FFFF00"/>
                </a:solidFill>
              </a:ln>
              <a:solidFill>
                <a:srgbClr val="00B05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Akida\Desktop\regnum_picture_1453701915203817_norma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-38472" y="0"/>
            <a:ext cx="9182472" cy="7821488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05064"/>
            <a:ext cx="8991600" cy="2592288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b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Georgia" pitchFamily="18" charset="0"/>
                <a:cs typeface="Times New Roman" pitchFamily="18" charset="0"/>
              </a:rPr>
              <a:t>патриотическое чувство не возникает у детей само по себе. Это результат длительной деятельности, начиная с самого раннего возраста. Патриотизм формируется под влиянием идеологии, среды, образа жизни и идейно-воспитательной работы в семье, дошкольном учреждении, в школе, в коллективе. Поэтому процесс воспитания патриотизма является составной частью и одной из главных задач функционирования </a:t>
            </a:r>
            <a:r>
              <a:rPr lang="ru-RU" sz="2000" b="1" dirty="0" err="1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Georgia" pitchFamily="18" charset="0"/>
                <a:cs typeface="Times New Roman" pitchFamily="18" charset="0"/>
              </a:rPr>
              <a:t>Мбдоу</a:t>
            </a:r>
            <a:r>
              <a:rPr lang="ru-RU" sz="2000" b="1" dirty="0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Georgia" pitchFamily="18" charset="0"/>
                <a:cs typeface="Times New Roman" pitchFamily="18" charset="0"/>
              </a:rPr>
              <a:t> №6 «орленок</a:t>
            </a:r>
            <a:r>
              <a:rPr lang="ru-RU" sz="2000" b="1" smtClean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Georgia" pitchFamily="18" charset="0"/>
                <a:cs typeface="Times New Roman" pitchFamily="18" charset="0"/>
              </a:rPr>
              <a:t>» </a:t>
            </a:r>
            <a:r>
              <a:rPr lang="ru-RU" sz="2000" dirty="0" smtClean="0">
                <a:solidFill>
                  <a:srgbClr val="FFFF00"/>
                </a:solidFill>
                <a:latin typeface="Georgia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FFFF00"/>
                </a:solidFill>
                <a:latin typeface="Georgia" pitchFamily="18" charset="0"/>
                <a:cs typeface="Times New Roman" pitchFamily="18" charset="0"/>
              </a:rPr>
            </a:br>
            <a:endParaRPr lang="ru-RU" sz="2000" dirty="0">
              <a:solidFill>
                <a:srgbClr val="FFFF00"/>
              </a:solidFill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21507" name="Picture 3" descr="C:\Users\Akida\Desktop\IMG_20180322_112722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5688632" cy="38164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pic>
        <p:nvPicPr>
          <p:cNvPr id="2050" name="Picture 2" descr="C:\Users\Akida\Desktop\IMG-20180509-WA0043.jpg"/>
          <p:cNvPicPr>
            <a:picLocks noChangeAspect="1" noChangeArrowheads="1"/>
          </p:cNvPicPr>
          <p:nvPr/>
        </p:nvPicPr>
        <p:blipFill>
          <a:blip r:embed="rId4" cstate="print"/>
          <a:srcRect l="33463" t="23750" r="27163" b="8001"/>
          <a:stretch>
            <a:fillRect/>
          </a:stretch>
        </p:blipFill>
        <p:spPr bwMode="auto">
          <a:xfrm>
            <a:off x="5580112" y="692696"/>
            <a:ext cx="2714148" cy="35283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0" y="0"/>
            <a:ext cx="8991600" cy="659735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7200" b="1" dirty="0" smtClean="0">
                <a:latin typeface="Monotype Corsiva" pitchFamily="66" charset="0"/>
              </a:rPr>
              <a:t>               </a:t>
            </a:r>
          </a:p>
          <a:p>
            <a:pPr>
              <a:buNone/>
            </a:pPr>
            <a:r>
              <a:rPr lang="ru-RU" sz="7200" b="1" dirty="0" smtClean="0">
                <a:solidFill>
                  <a:srgbClr val="FF0000"/>
                </a:solidFill>
                <a:latin typeface="Monotype Corsiva" pitchFamily="66" charset="0"/>
              </a:rPr>
              <a:t>             </a:t>
            </a:r>
            <a:r>
              <a:rPr lang="ru-RU" sz="8400" b="1" dirty="0" err="1" smtClean="0">
                <a:solidFill>
                  <a:srgbClr val="C00000"/>
                </a:solidFill>
                <a:latin typeface="Monotype Corsiva" pitchFamily="66" charset="0"/>
              </a:rPr>
              <a:t>Патриоти́зм</a:t>
            </a:r>
            <a:r>
              <a:rPr lang="ru-RU" sz="8400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8400" dirty="0" smtClean="0">
                <a:solidFill>
                  <a:srgbClr val="002060"/>
                </a:solidFill>
                <a:latin typeface="Monotype Corsiva" pitchFamily="66" charset="0"/>
              </a:rPr>
              <a:t>(греч. </a:t>
            </a:r>
            <a:r>
              <a:rPr lang="ru-RU" sz="8400" dirty="0" err="1" smtClean="0">
                <a:solidFill>
                  <a:srgbClr val="002060"/>
                </a:solidFill>
                <a:latin typeface="Monotype Corsiva" pitchFamily="66" charset="0"/>
              </a:rPr>
              <a:t>πατριώτης </a:t>
            </a:r>
            <a:r>
              <a:rPr lang="ru-RU" sz="8400" dirty="0" smtClean="0">
                <a:solidFill>
                  <a:srgbClr val="002060"/>
                </a:solidFill>
                <a:latin typeface="Monotype Corsiva" pitchFamily="66" charset="0"/>
              </a:rPr>
              <a:t>— соотечественник, </a:t>
            </a:r>
            <a:r>
              <a:rPr lang="ru-RU" sz="8400" dirty="0" err="1" smtClean="0">
                <a:solidFill>
                  <a:srgbClr val="002060"/>
                </a:solidFill>
                <a:latin typeface="Monotype Corsiva" pitchFamily="66" charset="0"/>
              </a:rPr>
              <a:t>πατρίς </a:t>
            </a:r>
            <a:r>
              <a:rPr lang="ru-RU" sz="8400" dirty="0" smtClean="0">
                <a:solidFill>
                  <a:srgbClr val="002060"/>
                </a:solidFill>
                <a:latin typeface="Monotype Corsiva" pitchFamily="66" charset="0"/>
              </a:rPr>
              <a:t>— отечество) — нравственный принцип,  социальное чувство, содержанием которого является любовь к отечеству и готовность подчинить его интересам свои частные интересы. Патриотизм предполагает гордость достижениями и культурой своей родины, желание сохранять её характер и культурные особенности и идентификация себя с другими членами нации, готовность подчинить свои интересы интересам страны, стремление защищать интересы родины и своего народа. </a:t>
            </a:r>
          </a:p>
          <a:p>
            <a:pPr>
              <a:buNone/>
            </a:pPr>
            <a:r>
              <a:rPr lang="ru-RU" sz="8400" dirty="0" smtClean="0">
                <a:solidFill>
                  <a:srgbClr val="002060"/>
                </a:solidFill>
                <a:latin typeface="Monotype Corsiva" pitchFamily="66" charset="0"/>
              </a:rPr>
              <a:t>            Патриотическое воспитание детей является одной из основных задач дошкольного учреждения. Чувство патриотизма многогранно по содержанию. Это и любовь к родным местам, и гордость за свой народ, и ощущение своей неразрывности с окружающим миром, и желание сохранять и приумножить богатство своей страны. Поэтому нашей задачей, как педагогов является: воспитание у ребенка любви и привязанности к своей семье, дому, детскому саду, улице, городу; формирование бережного отношения к природе и всему живому; воспитание уважения к труду; развитие интереса к русским традициям и промыслам; формирование элементарных знаний о правах человека; расширение представлений о городах (смотря, где живет ребенок); знакомство детей с символами государства: герб, флаг, гимн и понимание их значение и символику; развитие чувства ответственности и гордости за достижения страны; формирование толерантности, чувства уважения к другим народам, их традициям. Данные задачи решаются во всех видах детской деятельности: на занятиях, в играх, в труде, в быту. Патриотическое воспитание ребенка — сложный педагогический процесс. В основе его лежит развитие нравственных чувств.</a:t>
            </a:r>
          </a:p>
          <a:p>
            <a:endParaRPr lang="ru-RU" sz="8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285720" y="-857280"/>
            <a:ext cx="992640" cy="85728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60648"/>
            <a:ext cx="8991600" cy="5819477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5500" dirty="0" smtClean="0"/>
              <a:t>               </a:t>
            </a:r>
            <a:r>
              <a:rPr lang="ru-RU" sz="9600" dirty="0" smtClean="0">
                <a:solidFill>
                  <a:srgbClr val="002060"/>
                </a:solidFill>
                <a:latin typeface="Monotype Corsiva" pitchFamily="66" charset="0"/>
              </a:rPr>
              <a:t>Чувство Родины начинается у ребенка с отношения к семье, к самым близким людям — к матери, отцу, бабушке, дедушке. Это корни, связывающие его с родным домом и ближайшим окружением. Чувство Родины начинается с восхищения тем, что видит перед собой малыш, чему он изумляется и что вызывает отклик в его душе. И хотя многие впечатления еще не осознаны им глубоко, но, пропущенные через детское восприятие, они играют огромную роль в становлении личности патриота. У каждого народа свои сказки, и все они передают от поколения к поколению основные нравственные ценности: добро, дружбу, взаимопомощь, трудолюбие. Произведения устного народного творчества не только формируют любовь к традициям своего народа, но и способствуют развитию личности в духе патриотизма.</a:t>
            </a:r>
          </a:p>
          <a:p>
            <a:pPr>
              <a:buNone/>
            </a:pPr>
            <a:r>
              <a:rPr lang="ru-RU" sz="9600" dirty="0" smtClean="0">
                <a:solidFill>
                  <a:srgbClr val="002060"/>
                </a:solidFill>
                <a:latin typeface="Monotype Corsiva" pitchFamily="66" charset="0"/>
              </a:rPr>
              <a:t>            Задача педагога — отобрать из массы впечатлений, получаемых ребенком, наиболее доступные ему: природа и мир животных дома (детского сада, родного края); труд людей, традиции, общественные события и т.д. Причем эпизоды, к которым привлекается внимание детей, должны быть яркими, образными, конкретными, вызывающими интерес. Поэтому, начиная работу по воспитанию любви к родному краю, педагог обязан сам его хорошо знать. Он должен продумать, что целесообразнее показать и рассказать детям, особо выделив наиболее характерное для данной местности или данного края.</a:t>
            </a:r>
          </a:p>
          <a:p>
            <a:pPr>
              <a:buNone/>
            </a:pPr>
            <a:r>
              <a:rPr lang="ru-RU" sz="9600" dirty="0" smtClean="0">
                <a:solidFill>
                  <a:srgbClr val="002060"/>
                </a:solidFill>
                <a:latin typeface="Monotype Corsiva" pitchFamily="66" charset="0"/>
              </a:rPr>
              <a:t>                   </a:t>
            </a:r>
            <a:endParaRPr lang="ru-RU" sz="9600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Georgia" pitchFamily="18" charset="0"/>
              </a:rPr>
              <a:t>     </a:t>
            </a:r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«</a:t>
            </a: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Детство – каждодневное открытие мира и поэтому надо сделать так, чтобы оно стало, прежде всего, познанием человека и Отечества, их красоты и величия…»</a:t>
            </a:r>
            <a:b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2400" b="1" i="1" dirty="0" smtClean="0">
                <a:solidFill>
                  <a:srgbClr val="C00000"/>
                </a:solidFill>
                <a:latin typeface="Georgia" pitchFamily="18" charset="0"/>
              </a:rPr>
              <a:t>                                                       </a:t>
            </a:r>
            <a:r>
              <a:rPr lang="ru-RU" sz="2400" i="1" dirty="0" smtClean="0">
                <a:solidFill>
                  <a:srgbClr val="C00000"/>
                </a:solidFill>
                <a:latin typeface="Georgia" pitchFamily="18" charset="0"/>
              </a:rPr>
              <a:t>( В.А.Сухомлинский)</a:t>
            </a:r>
            <a:r>
              <a:rPr lang="ru-RU" sz="2400" i="1" dirty="0" smtClean="0">
                <a:solidFill>
                  <a:srgbClr val="C00000"/>
                </a:solidFill>
              </a:rPr>
              <a:t/>
            </a:r>
            <a:br>
              <a:rPr lang="ru-RU" sz="2400" i="1" dirty="0" smtClean="0">
                <a:solidFill>
                  <a:srgbClr val="C00000"/>
                </a:solidFill>
              </a:rPr>
            </a:br>
            <a:r>
              <a:rPr lang="ru-RU" sz="2400" i="1" dirty="0" smtClean="0">
                <a:solidFill>
                  <a:srgbClr val="C00000"/>
                </a:solidFill>
              </a:rPr>
              <a:t> 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3284984"/>
            <a:ext cx="7776864" cy="357301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ÐÐ°ÑÑÐ¸Ð½ÐºÐ¸ Ð¿Ð¾ Ð·Ð°Ð¿ÑÐ¾ÑÑ ÐÐµÑ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996952"/>
            <a:ext cx="7272808" cy="3600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7" y="2852936"/>
            <a:ext cx="8280919" cy="381642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задачи патриотического воспитания дошкольников: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формирование любви к Родному краю (причастности к родному дому, семье, детскому саду, города) ;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формирование духовно-нравственных отношений;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формирование любви к культурному наследию своего народа;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воспитание любви уважения к своим национальным особенностям;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чувство собственного достоинства как представителя своего народа;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толерантное отношение к представителям других национальностей, к ровесникам, родителям, соседям, другим людям. 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0482" name="AutoShape 2" descr="ÐÐ°ÑÑÐ¸Ð½ÐºÐ¸ Ð¿Ð¾ Ð·Ð°Ð¿ÑÐ¾ÑÑ Ð¤Ð¾Ð½ ÐÐ°Ð³ÐµÑÑÐ°Ð½"/>
          <p:cNvSpPr>
            <a:spLocks noGrp="1" noChangeAspect="1" noChangeArrowheads="1"/>
          </p:cNvSpPr>
          <p:nvPr>
            <p:ph type="title"/>
          </p:nvPr>
        </p:nvSpPr>
        <p:spPr bwMode="auto">
          <a:xfrm>
            <a:off x="304800" y="457200"/>
            <a:ext cx="8686800" cy="2251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20484" name="Picture 4" descr="C:\Users\Akida\Desktop\80842839_2222299_lezginka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88640"/>
            <a:ext cx="2980291" cy="218280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20485" name="Picture 5" descr="C:\Users\Akida\Desktop\Dagesta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2880320" cy="216024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  <p:pic>
        <p:nvPicPr>
          <p:cNvPr id="20486" name="Picture 6" descr="C:\Users\Akida\Desktop\c3e3d51831e95b0572da0e3e388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404664"/>
            <a:ext cx="2448272" cy="137479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pic>
        <p:nvPicPr>
          <p:cNvPr id="20487" name="Picture 7" descr="C:\Users\Akida\Desktop\1200px-Coat_of_Arms_of_Dagestan.sv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980728"/>
            <a:ext cx="1728192" cy="170552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6036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140968"/>
            <a:ext cx="8686800" cy="371703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B050"/>
                </a:solidFill>
              </a:rPr>
              <a:t>        </a:t>
            </a:r>
          </a:p>
          <a:p>
            <a:pPr>
              <a:buNone/>
            </a:pPr>
            <a:r>
              <a:rPr lang="ru-RU" b="1" dirty="0" smtClean="0">
                <a:solidFill>
                  <a:srgbClr val="00B050"/>
                </a:solidFill>
              </a:rPr>
              <a:t>             </a:t>
            </a:r>
          </a:p>
          <a:p>
            <a:pPr>
              <a:buNone/>
            </a:pP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работы по нравственно-патриотическому воспитанию: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развивающей среды по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гражданско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–патриотическому воспитанию;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тематические занятия;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-беседы о Родине, о родном городе, о природе родного края, чтение детских книг на патриотические темы, соответствующий подбор песен и стихов для разучивания, просмотр кинофильмов, телевизионных передач для детей, целенаправленные игры ;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взаимодействие с родителями;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взаимодействие с социумом..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" name="Рисунок 7" descr="20171227_104503.jpg"/>
          <p:cNvPicPr>
            <a:picLocks noChangeAspect="1"/>
          </p:cNvPicPr>
          <p:nvPr/>
        </p:nvPicPr>
        <p:blipFill>
          <a:blip r:embed="rId2" cstate="print"/>
          <a:srcRect r="11413"/>
          <a:stretch>
            <a:fillRect/>
          </a:stretch>
        </p:blipFill>
        <p:spPr>
          <a:xfrm>
            <a:off x="4932040" y="188640"/>
            <a:ext cx="4008807" cy="254546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pic>
        <p:nvPicPr>
          <p:cNvPr id="1026" name="Picture 2" descr="C:\Users\Akida\Desktop\IMG-20180512-WA0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2"/>
            <a:ext cx="3912234" cy="29311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1027" name="Picture 3" descr="C:\Users\Akida\Desktop\Новая папка\IMG-20180427-WA0066.jpg"/>
          <p:cNvPicPr>
            <a:picLocks noChangeAspect="1" noChangeArrowheads="1"/>
          </p:cNvPicPr>
          <p:nvPr/>
        </p:nvPicPr>
        <p:blipFill>
          <a:blip r:embed="rId4" cstate="print"/>
          <a:srcRect r="10909" b="15087"/>
          <a:stretch>
            <a:fillRect/>
          </a:stretch>
        </p:blipFill>
        <p:spPr bwMode="auto">
          <a:xfrm>
            <a:off x="2987824" y="1772816"/>
            <a:ext cx="3672408" cy="20162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0170426_1307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88640"/>
            <a:ext cx="8496944" cy="35283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-252536" y="3717032"/>
            <a:ext cx="9396536" cy="314096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патриотических чувств проходит эффективнее, если детский сад устанавливает тесную связь с семьёй. Необходимость подключения семьи к процессу ознакомления дошкольников с социальным окружением объясняется особыми педагогическими возможностями, которыми обладает семья и которые не может заменить дошкольное учреждение: любовь и привязанность к детям, эмоционально-нравственная насыщенность отношений, их общественная, а не эгоистическая направленность и др.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8382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«Не  будучи  патриотом сам, педагог не сможет  и  в ребёнке  пробудить  чувство любви к Родине…»</a:t>
            </a:r>
            <a:r>
              <a:rPr lang="ru-RU" sz="2400" b="1" dirty="0" smtClean="0">
                <a:solidFill>
                  <a:schemeClr val="bg1"/>
                </a:solidFill>
              </a:rPr>
              <a:t/>
            </a:r>
            <a:br>
              <a:rPr lang="ru-RU" sz="2400" b="1" dirty="0" smtClean="0">
                <a:solidFill>
                  <a:schemeClr val="bg1"/>
                </a:solidFill>
              </a:rPr>
            </a:br>
            <a:endParaRPr lang="ru-RU" sz="2400" dirty="0"/>
          </a:p>
        </p:txBody>
      </p:sp>
      <p:pic>
        <p:nvPicPr>
          <p:cNvPr id="4" name="Содержимое 3" descr="IMG-20170930-WA00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772816"/>
            <a:ext cx="3864429" cy="289832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5" name="Рисунок 4" descr="IMG-20170504-WA01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3284984"/>
            <a:ext cx="5481853" cy="313072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  <p:pic>
        <p:nvPicPr>
          <p:cNvPr id="6" name="Содержимое 3" descr="9H6B789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42643" y="1124744"/>
            <a:ext cx="3701357" cy="25922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3074" name="Picture 2" descr="C:\Users\Akida\Desktop\Новая папка\IMG-20180515-WA00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4869160"/>
            <a:ext cx="3214882" cy="181151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991600" cy="1728192"/>
          </a:xfrm>
        </p:spPr>
        <p:txBody>
          <a:bodyPr>
            <a:noAutofit/>
          </a:bodyPr>
          <a:lstStyle/>
          <a:p>
            <a:r>
              <a:rPr lang="ru-RU" sz="1600" dirty="0" smtClean="0"/>
              <a:t>    </a:t>
            </a:r>
            <a:br>
              <a:rPr lang="ru-RU" sz="1600" dirty="0" smtClean="0"/>
            </a:br>
            <a:r>
              <a:rPr lang="ru-RU" sz="1600" dirty="0" smtClean="0"/>
              <a:t>      </a:t>
            </a:r>
            <a:r>
              <a:rPr lang="ru-RU" sz="1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 стремятся учитывать, что воспитывать любовь к Родине, родному городу – значит связывать воспитательную работу с социальной жизнью, которая окружает ребенка. В своей работе использовать наиболее интересные и результативные формы работы – прогулки, экскурсии, наблюдения, объяснения, побуждающие детей к различной деятельности (игровой, словесной, продуктивной и др.).</a:t>
            </a:r>
            <a:r>
              <a:rPr lang="ru-RU" sz="1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9H6B78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708920"/>
            <a:ext cx="5976156" cy="398410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pic>
        <p:nvPicPr>
          <p:cNvPr id="9" name="Содержимое 8" descr="9H6B777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355976" y="1844824"/>
            <a:ext cx="4536504" cy="27493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155</TotalTime>
  <Words>626</Words>
  <Application>Microsoft Office PowerPoint</Application>
  <PresentationFormat>Экран (4:3)</PresentationFormat>
  <Paragraphs>22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Слайд 1</vt:lpstr>
      <vt:lpstr>Слайд 2</vt:lpstr>
      <vt:lpstr>Слайд 3</vt:lpstr>
      <vt:lpstr>         «Детство – каждодневное открытие мира и поэтому надо сделать так, чтобы оно стало, прежде всего, познанием человека и Отечества, их красоты и величия…»                                                        ( В.А.Сухомлинский)   </vt:lpstr>
      <vt:lpstr>Слайд 5</vt:lpstr>
      <vt:lpstr>Слайд 6</vt:lpstr>
      <vt:lpstr>Слайд 7</vt:lpstr>
      <vt:lpstr>     «Не  будучи  патриотом сам, педагог не сможет  и  в ребёнке  пробудить  чувство любви к Родине…» </vt:lpstr>
      <vt:lpstr>           педагоги стремятся учитывать, что воспитывать любовь к Родине, родному городу – значит связывать воспитательную работу с социальной жизнью, которая окружает ребенка. В своей работе использовать наиболее интересные и результативные формы работы – прогулки, экскурсии, наблюдения, объяснения, побуждающие детей к различной деятельности (игровой, словесной, продуктивной и др.). </vt:lpstr>
      <vt:lpstr>            патриотическое чувство не возникает у детей само по себе. Это результат длительной деятельности, начиная с самого раннего возраста. Патриотизм формируется под влиянием идеологии, среды, образа жизни и идейно-воспитательной работы в семье, дошкольном учреждении, в школе, в коллективе. Поэтому процесс воспитания патриотизма является составной частью и одной из главных задач функционирования Мбдоу №6 «орленок»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Akida</dc:creator>
  <cp:lastModifiedBy>Admin</cp:lastModifiedBy>
  <cp:revision>27</cp:revision>
  <dcterms:created xsi:type="dcterms:W3CDTF">2018-05-21T00:25:09Z</dcterms:created>
  <dcterms:modified xsi:type="dcterms:W3CDTF">2018-05-23T10:35:18Z</dcterms:modified>
</cp:coreProperties>
</file>